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1B5E4-051B-4457-B79E-B4D96766FBFB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2F317-B06C-46D9-AF38-8028740E19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67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870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20713"/>
            <a:fld id="{51061710-6354-411F-B25A-596D96DCD1A0}" type="slidenum">
              <a:rPr lang="nl-NL" smtClean="0"/>
              <a:pPr defTabSz="620713"/>
              <a:t>1</a:t>
            </a:fld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20713"/>
            <a:fld id="{4758F680-5232-4314-9C84-AA4AF8CDAC81}" type="slidenum">
              <a:rPr lang="nl-BE" smtClean="0"/>
              <a:pPr defTabSz="620713"/>
              <a:t>5</a:t>
            </a:fld>
            <a:endParaRPr lang="nl-BE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BE" smtClean="0"/>
              <a:t>De convectiestromingen in de mantel kun je best vergelijken met een pot kokend water op een fornuis. Op de leerlingen-cd rom vind je een animatie die deze convectie verduidelijkt.</a:t>
            </a:r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7B7D-433C-4FAB-BE1F-7586B3FAE51A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62E1-0930-4119-9D9F-EB8F50230B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7B7D-433C-4FAB-BE1F-7586B3FAE51A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62E1-0930-4119-9D9F-EB8F50230B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7B7D-433C-4FAB-BE1F-7586B3FAE51A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62E1-0930-4119-9D9F-EB8F50230B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7B7D-433C-4FAB-BE1F-7586B3FAE51A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62E1-0930-4119-9D9F-EB8F50230B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7B7D-433C-4FAB-BE1F-7586B3FAE51A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62E1-0930-4119-9D9F-EB8F50230B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7B7D-433C-4FAB-BE1F-7586B3FAE51A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62E1-0930-4119-9D9F-EB8F50230B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7B7D-433C-4FAB-BE1F-7586B3FAE51A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62E1-0930-4119-9D9F-EB8F50230B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7B7D-433C-4FAB-BE1F-7586B3FAE51A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62E1-0930-4119-9D9F-EB8F50230B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7B7D-433C-4FAB-BE1F-7586B3FAE51A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62E1-0930-4119-9D9F-EB8F50230B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7B7D-433C-4FAB-BE1F-7586B3FAE51A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62E1-0930-4119-9D9F-EB8F50230B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7B7D-433C-4FAB-BE1F-7586B3FAE51A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62E1-0930-4119-9D9F-EB8F50230B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87B7D-433C-4FAB-BE1F-7586B3FAE51A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62E1-0930-4119-9D9F-EB8F50230B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beeldbank/clip/20100721_plaattektoniek0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wereldorientatie.net/Forces/1%20Aardbeving/De%20aardplaten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/>
              <a:t>Hoe ontstaan aardbevingen?</a:t>
            </a:r>
          </a:p>
        </p:txBody>
      </p:sp>
      <p:pic>
        <p:nvPicPr>
          <p:cNvPr id="21507" name="Picture 4" descr="in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8018" y="1635407"/>
            <a:ext cx="4585982" cy="422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744" y="1847100"/>
            <a:ext cx="7081706" cy="4431646"/>
          </a:xfrm>
        </p:spPr>
        <p:txBody>
          <a:bodyPr/>
          <a:lstStyle/>
          <a:p>
            <a:pPr>
              <a:buFontTx/>
              <a:buChar char="-"/>
            </a:pPr>
            <a:r>
              <a:rPr lang="nl-NL" sz="2900" dirty="0"/>
              <a:t>Opbouw van de aarde</a:t>
            </a:r>
          </a:p>
          <a:p>
            <a:pPr>
              <a:buFontTx/>
              <a:buChar char="-"/>
            </a:pPr>
            <a:r>
              <a:rPr lang="nl-NL" sz="2900" dirty="0"/>
              <a:t>Soorten aardkorstplaten</a:t>
            </a:r>
          </a:p>
          <a:p>
            <a:pPr>
              <a:buFontTx/>
              <a:buChar char="-"/>
            </a:pPr>
            <a:r>
              <a:rPr lang="nl-NL" sz="2900" dirty="0"/>
              <a:t>Platentektoniek</a:t>
            </a:r>
          </a:p>
          <a:p>
            <a:pPr>
              <a:buFontTx/>
              <a:buChar char="-"/>
            </a:pPr>
            <a:r>
              <a:rPr lang="nl-NL" sz="2900" dirty="0"/>
              <a:t>Hoe bewegen </a:t>
            </a:r>
          </a:p>
          <a:p>
            <a:pPr>
              <a:buFont typeface="Arial" charset="0"/>
              <a:buNone/>
            </a:pPr>
            <a:r>
              <a:rPr lang="nl-NL" sz="2900" dirty="0"/>
              <a:t>	aardkorstplaten? </a:t>
            </a:r>
            <a:endParaRPr lang="nl-NL" sz="2900" dirty="0" smtClean="0"/>
          </a:p>
          <a:p>
            <a:pPr>
              <a:buFont typeface="Arial" charset="0"/>
              <a:buNone/>
            </a:pPr>
            <a:r>
              <a:rPr lang="nl-NL" sz="2900" dirty="0"/>
              <a:t>	</a:t>
            </a:r>
            <a:r>
              <a:rPr lang="nl-NL" sz="2900" dirty="0" smtClean="0"/>
              <a:t>+ regels platentektoniek.</a:t>
            </a:r>
            <a:endParaRPr lang="nl-NL" sz="2900" dirty="0"/>
          </a:p>
          <a:p>
            <a:pPr>
              <a:buFontTx/>
              <a:buChar char="-"/>
            </a:pPr>
            <a:r>
              <a:rPr lang="nl-NL" sz="2900" dirty="0"/>
              <a:t>Kenmerken </a:t>
            </a:r>
          </a:p>
          <a:p>
            <a:pPr>
              <a:buFont typeface="Arial" charset="0"/>
              <a:buNone/>
            </a:pPr>
            <a:r>
              <a:rPr lang="nl-NL" sz="2900" dirty="0"/>
              <a:t> 	plaatbewegingen</a:t>
            </a:r>
          </a:p>
          <a:p>
            <a:pPr>
              <a:buFontTx/>
              <a:buChar char="-"/>
            </a:pPr>
            <a:endParaRPr lang="nl-NL" sz="2900" dirty="0"/>
          </a:p>
          <a:p>
            <a:pPr>
              <a:buFontTx/>
              <a:buChar char="-"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inhoud 2"/>
          <p:cNvSpPr>
            <a:spLocks noGrp="1"/>
          </p:cNvSpPr>
          <p:nvPr>
            <p:ph idx="1"/>
          </p:nvPr>
        </p:nvSpPr>
        <p:spPr>
          <a:xfrm>
            <a:off x="449744" y="369887"/>
            <a:ext cx="8230532" cy="452469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l-NL" dirty="0" smtClean="0"/>
              <a:t>C. 2 oceanische platen botsen.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dirty="0" smtClean="0"/>
              <a:t>Gevolgen botsing 2 oceanische platen: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2900" dirty="0"/>
              <a:t>Eilanden met vulkanen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2900" dirty="0"/>
              <a:t>Trog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2900" dirty="0"/>
              <a:t>Lichte aardbevingen</a:t>
            </a:r>
          </a:p>
          <a:p>
            <a:endParaRPr lang="nl-NL" dirty="0" smtClean="0"/>
          </a:p>
        </p:txBody>
      </p:sp>
      <p:pic>
        <p:nvPicPr>
          <p:cNvPr id="4" name="Afbeelding 3" descr="oco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772" y="2479861"/>
            <a:ext cx="6601669" cy="412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49744" y="158190"/>
            <a:ext cx="8232862" cy="470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3" tIns="45716" rIns="91433" bIns="45716">
            <a:spAutoFit/>
          </a:bodyPr>
          <a:lstStyle/>
          <a:p>
            <a:pPr marL="342872" indent="-342872">
              <a:spcBef>
                <a:spcPct val="50000"/>
              </a:spcBef>
              <a:defRPr/>
            </a:pPr>
            <a:r>
              <a:rPr lang="nl-NL" sz="3200" b="1" dirty="0"/>
              <a:t>2. Divergerende beweging: 2 platen drijven uit </a:t>
            </a:r>
            <a:r>
              <a:rPr lang="nl-NL" sz="3200" b="1" dirty="0" smtClean="0"/>
              <a:t>elkaar. Meestal oceanische platen. </a:t>
            </a:r>
            <a:r>
              <a:rPr lang="nl-NL" sz="3200" b="1" dirty="0" smtClean="0">
                <a:sym typeface="Wingdings" pitchFamily="2" charset="2"/>
              </a:rPr>
              <a:t> </a:t>
            </a:r>
          </a:p>
          <a:p>
            <a:pPr marL="342872" indent="-342872">
              <a:spcBef>
                <a:spcPct val="50000"/>
              </a:spcBef>
              <a:defRPr/>
            </a:pPr>
            <a:r>
              <a:rPr lang="nl-NL" sz="2400" b="1" dirty="0" smtClean="0">
                <a:sym typeface="Wingdings" pitchFamily="2" charset="2"/>
              </a:rPr>
              <a:t>Gevolgen divergente beweging:</a:t>
            </a:r>
            <a:endParaRPr lang="nl-NL" sz="2400" b="1" dirty="0">
              <a:sym typeface="Wingdings" pitchFamily="2" charset="2"/>
            </a:endParaRPr>
          </a:p>
          <a:p>
            <a:pPr marL="342872" indent="-342872">
              <a:spcBef>
                <a:spcPct val="50000"/>
              </a:spcBef>
              <a:buFontTx/>
              <a:buChar char="-"/>
              <a:defRPr/>
            </a:pPr>
            <a:r>
              <a:rPr lang="nl-NL" sz="2000" dirty="0" smtClean="0"/>
              <a:t>Lichte aardbevingen	</a:t>
            </a:r>
            <a:r>
              <a:rPr lang="nl-NL" sz="2000" dirty="0"/>
              <a:t>	-  Vulkanen</a:t>
            </a:r>
          </a:p>
          <a:p>
            <a:pPr marL="342872" indent="-342872">
              <a:spcBef>
                <a:spcPct val="50000"/>
              </a:spcBef>
              <a:buFontTx/>
              <a:buChar char="-"/>
              <a:defRPr/>
            </a:pPr>
            <a:r>
              <a:rPr lang="nl-NL" sz="2000" dirty="0"/>
              <a:t>Eilanden 			- Mid-oceanische ruggen</a:t>
            </a:r>
          </a:p>
          <a:p>
            <a:pPr marL="342872" indent="-342872">
              <a:spcBef>
                <a:spcPct val="50000"/>
              </a:spcBef>
              <a:defRPr/>
            </a:pPr>
            <a:endParaRPr lang="nl-NL" sz="2900" dirty="0"/>
          </a:p>
          <a:p>
            <a:pPr marL="342872" indent="-342872">
              <a:spcBef>
                <a:spcPct val="50000"/>
              </a:spcBef>
              <a:buFontTx/>
              <a:buChar char="-"/>
              <a:defRPr/>
            </a:pPr>
            <a:endParaRPr lang="nl-NL" sz="3200" dirty="0"/>
          </a:p>
          <a:p>
            <a:pPr marL="342872" indent="-342872">
              <a:spcBef>
                <a:spcPct val="50000"/>
              </a:spcBef>
              <a:defRPr/>
            </a:pPr>
            <a:endParaRPr lang="nl-NL" sz="3200" dirty="0"/>
          </a:p>
        </p:txBody>
      </p:sp>
      <p:pic>
        <p:nvPicPr>
          <p:cNvPr id="30723" name="Picture 27" descr="DMU3Z3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606" y="3007937"/>
            <a:ext cx="8128000" cy="27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1824606" y="3324316"/>
            <a:ext cx="212054" cy="1265520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824607" y="2689230"/>
            <a:ext cx="3593284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pPr defTabSz="1338914">
              <a:spcBef>
                <a:spcPct val="50000"/>
              </a:spcBef>
            </a:pPr>
            <a:r>
              <a:rPr lang="nl-NL" sz="2200" dirty="0" err="1">
                <a:solidFill>
                  <a:srgbClr val="DA2C36"/>
                </a:solidFill>
                <a:latin typeface="Georgia" pitchFamily="18" charset="0"/>
              </a:rPr>
              <a:t>midoceanische</a:t>
            </a:r>
            <a:r>
              <a:rPr lang="nl-NL" sz="2200" dirty="0">
                <a:solidFill>
                  <a:srgbClr val="DA2C36"/>
                </a:solidFill>
                <a:latin typeface="Georgia" pitchFamily="18" charset="0"/>
              </a:rPr>
              <a:t> ruggen</a:t>
            </a: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1400496" y="4589836"/>
            <a:ext cx="1267670" cy="1477214"/>
          </a:xfrm>
          <a:prstGeom prst="line">
            <a:avLst/>
          </a:prstGeom>
          <a:noFill/>
          <a:ln w="50800" cap="rnd">
            <a:solidFill>
              <a:srgbClr val="3366FF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44881" y="5855356"/>
            <a:ext cx="1691780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pPr defTabSz="1338914">
              <a:spcBef>
                <a:spcPct val="50000"/>
              </a:spcBef>
            </a:pPr>
            <a:r>
              <a:rPr lang="nl-NL" sz="2200" dirty="0">
                <a:solidFill>
                  <a:srgbClr val="DA2C36"/>
                </a:solidFill>
                <a:latin typeface="Georgia" pitchFamily="18" charset="0"/>
              </a:rPr>
              <a:t>jonger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987413" y="5327280"/>
            <a:ext cx="3700477" cy="8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pPr defTabSz="1338914">
              <a:spcBef>
                <a:spcPct val="50000"/>
              </a:spcBef>
            </a:pPr>
            <a:r>
              <a:rPr lang="nl-NL" sz="2200" dirty="0">
                <a:latin typeface="Georgia" pitchFamily="18" charset="0"/>
              </a:rPr>
              <a:t>De oceanische plaat is hier jonger of ouder?</a:t>
            </a:r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 flipH="1" flipV="1">
            <a:off x="6368643" y="4168771"/>
            <a:ext cx="633835" cy="1793596"/>
          </a:xfrm>
          <a:prstGeom prst="line">
            <a:avLst/>
          </a:prstGeom>
          <a:noFill/>
          <a:ln w="50800" cap="rnd">
            <a:solidFill>
              <a:srgbClr val="3366FF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7109671" y="5855356"/>
            <a:ext cx="1691780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pPr defTabSz="1338914">
              <a:spcBef>
                <a:spcPct val="50000"/>
              </a:spcBef>
            </a:pPr>
            <a:r>
              <a:rPr lang="nl-NL" sz="2200" dirty="0">
                <a:solidFill>
                  <a:srgbClr val="DA2C36"/>
                </a:solidFill>
                <a:latin typeface="Georgia" pitchFamily="18" charset="0"/>
              </a:rPr>
              <a:t>ouder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147" y="476898"/>
            <a:ext cx="8228203" cy="4524697"/>
          </a:xfrm>
        </p:spPr>
        <p:txBody>
          <a:bodyPr/>
          <a:lstStyle/>
          <a:p>
            <a:pPr>
              <a:buFontTx/>
              <a:buNone/>
            </a:pPr>
            <a:r>
              <a:rPr lang="nl-NL" b="1" dirty="0" smtClean="0"/>
              <a:t>3. </a:t>
            </a:r>
            <a:r>
              <a:rPr lang="nl-NL" b="1" dirty="0" err="1" smtClean="0"/>
              <a:t>Transforme</a:t>
            </a:r>
            <a:r>
              <a:rPr lang="nl-NL" b="1" dirty="0" smtClean="0"/>
              <a:t> Breuk: 2 platen schuiven langs elkaar.  </a:t>
            </a:r>
            <a:r>
              <a:rPr lang="nl-NL" b="1" dirty="0" smtClean="0">
                <a:cs typeface="Arial" charset="0"/>
              </a:rPr>
              <a:t>↑ ↓</a:t>
            </a:r>
          </a:p>
          <a:p>
            <a:pPr>
              <a:buFontTx/>
              <a:buNone/>
            </a:pPr>
            <a:endParaRPr lang="nl-NL" dirty="0" smtClean="0"/>
          </a:p>
          <a:p>
            <a:pPr>
              <a:buFontTx/>
              <a:buNone/>
            </a:pPr>
            <a:r>
              <a:rPr lang="nl-NL" dirty="0" smtClean="0"/>
              <a:t>Gevolgen </a:t>
            </a:r>
            <a:r>
              <a:rPr lang="nl-NL" dirty="0" err="1"/>
              <a:t>T</a:t>
            </a:r>
            <a:r>
              <a:rPr lang="nl-NL" dirty="0" err="1" smtClean="0"/>
              <a:t>ransforme</a:t>
            </a:r>
            <a:r>
              <a:rPr lang="nl-NL" dirty="0" smtClean="0"/>
              <a:t> breuk:</a:t>
            </a:r>
          </a:p>
          <a:p>
            <a:pPr>
              <a:buFontTx/>
              <a:buChar char="-"/>
            </a:pPr>
            <a:r>
              <a:rPr lang="nl-NL" dirty="0" smtClean="0"/>
              <a:t>Geen vulkanen</a:t>
            </a:r>
          </a:p>
          <a:p>
            <a:pPr>
              <a:buFontTx/>
              <a:buChar char="-"/>
            </a:pPr>
            <a:r>
              <a:rPr lang="nl-NL" dirty="0" smtClean="0"/>
              <a:t>Zware aardbevingen</a:t>
            </a:r>
          </a:p>
          <a:p>
            <a:pPr>
              <a:buFontTx/>
              <a:buChar char="-"/>
            </a:pPr>
            <a:r>
              <a:rPr lang="nl-NL" dirty="0" smtClean="0"/>
              <a:t>Vb. San Andreas Breuk</a:t>
            </a:r>
          </a:p>
        </p:txBody>
      </p:sp>
      <p:pic>
        <p:nvPicPr>
          <p:cNvPr id="31747" name="Picture 9" descr="Q5W9BR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891" y="1423710"/>
            <a:ext cx="2999063" cy="453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JL-OMLAAG 3"/>
          <p:cNvSpPr>
            <a:spLocks noChangeArrowheads="1"/>
          </p:cNvSpPr>
          <p:nvPr/>
        </p:nvSpPr>
        <p:spPr bwMode="auto">
          <a:xfrm rot="10116734">
            <a:off x="5788404" y="3156821"/>
            <a:ext cx="626845" cy="167495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A2C36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lIns="134112" tIns="67056" rIns="134112" bIns="67056" anchor="ctr"/>
          <a:lstStyle/>
          <a:p>
            <a:pPr algn="ctr" defTabSz="914249">
              <a:defRPr/>
            </a:pPr>
            <a:endParaRPr lang="nl-N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PIJL-OMLAAG 4"/>
          <p:cNvSpPr>
            <a:spLocks noChangeArrowheads="1"/>
          </p:cNvSpPr>
          <p:nvPr/>
        </p:nvSpPr>
        <p:spPr bwMode="auto">
          <a:xfrm rot="20563939">
            <a:off x="7025781" y="3061441"/>
            <a:ext cx="626843" cy="167495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A2C36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34112" tIns="67056" rIns="134112" bIns="67056" anchor="ctr"/>
          <a:lstStyle/>
          <a:p>
            <a:pPr algn="ctr" defTabSz="914249">
              <a:defRPr/>
            </a:pPr>
            <a:endParaRPr lang="nl-N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344881" y="5645986"/>
            <a:ext cx="4572000" cy="96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24" tIns="67062" rIns="134124" bIns="67062">
            <a:spAutoFit/>
          </a:bodyPr>
          <a:lstStyle/>
          <a:p>
            <a:r>
              <a:rPr lang="nl-NL" dirty="0">
                <a:hlinkClick r:id="rId3"/>
              </a:rPr>
              <a:t>http://www.schooltv.nl/beeldbank/clip/20100721_plaattektoniek01</a:t>
            </a:r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Afbeelding 10" descr="ppt 1 plaatbeweging OKPRD6A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167" y="1854081"/>
            <a:ext cx="6415247" cy="418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JL-RECHTS 11"/>
          <p:cNvSpPr/>
          <p:nvPr/>
        </p:nvSpPr>
        <p:spPr>
          <a:xfrm rot="9901840">
            <a:off x="5546056" y="3610454"/>
            <a:ext cx="629174" cy="31405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12" tIns="67056" rIns="134112" bIns="67056" anchor="ctr"/>
          <a:lstStyle/>
          <a:p>
            <a:pPr algn="ctr" defTabSz="914249">
              <a:defRPr/>
            </a:pPr>
            <a:endParaRPr lang="nl-NL" dirty="0"/>
          </a:p>
        </p:txBody>
      </p:sp>
      <p:sp>
        <p:nvSpPr>
          <p:cNvPr id="13" name="PIJL-RECHTS 12"/>
          <p:cNvSpPr/>
          <p:nvPr/>
        </p:nvSpPr>
        <p:spPr>
          <a:xfrm rot="1199123">
            <a:off x="5217487" y="4026867"/>
            <a:ext cx="466055" cy="17912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12" tIns="67056" rIns="134112" bIns="67056" anchor="ctr"/>
          <a:lstStyle/>
          <a:p>
            <a:pPr algn="ctr" defTabSz="914249">
              <a:defRPr/>
            </a:pPr>
            <a:endParaRPr lang="nl-NL" dirty="0"/>
          </a:p>
        </p:txBody>
      </p:sp>
      <p:sp>
        <p:nvSpPr>
          <p:cNvPr id="9" name="Bliksemflits 8"/>
          <p:cNvSpPr>
            <a:spLocks noChangeArrowheads="1"/>
          </p:cNvSpPr>
          <p:nvPr/>
        </p:nvSpPr>
        <p:spPr bwMode="auto">
          <a:xfrm>
            <a:off x="4467139" y="3114947"/>
            <a:ext cx="629174" cy="732791"/>
          </a:xfrm>
          <a:prstGeom prst="lightningBolt">
            <a:avLst/>
          </a:prstGeom>
          <a:solidFill>
            <a:srgbClr val="DA2C36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34112" tIns="67056" rIns="134112" bIns="67056" anchor="ctr"/>
          <a:lstStyle/>
          <a:p>
            <a:pPr algn="ctr" defTabSz="914249">
              <a:defRPr/>
            </a:pPr>
            <a:endParaRPr lang="nl-N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2775358" y="2689230"/>
            <a:ext cx="2113559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b="1" dirty="0">
                <a:solidFill>
                  <a:srgbClr val="DA2C36"/>
                </a:solidFill>
                <a:latin typeface="Georgia" pitchFamily="18" charset="0"/>
                <a:cs typeface="Arial" charset="0"/>
              </a:rPr>
              <a:t>Epicentrum</a:t>
            </a:r>
          </a:p>
        </p:txBody>
      </p:sp>
      <p:sp>
        <p:nvSpPr>
          <p:cNvPr id="32777" name="Tekstvak 6"/>
          <p:cNvSpPr txBox="1">
            <a:spLocks noChangeArrowheads="1"/>
          </p:cNvSpPr>
          <p:nvPr/>
        </p:nvSpPr>
        <p:spPr bwMode="auto">
          <a:xfrm>
            <a:off x="449745" y="369887"/>
            <a:ext cx="8456568" cy="103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900" b="1" dirty="0">
                <a:cs typeface="Arial" charset="0"/>
              </a:rPr>
              <a:t>Aardbevingen: verschil tussen hypocentrum en epicentrum</a:t>
            </a: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449744" y="1740090"/>
            <a:ext cx="6235817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pPr defTabSz="1338914">
              <a:spcBef>
                <a:spcPct val="50000"/>
              </a:spcBef>
            </a:pPr>
            <a:r>
              <a:rPr lang="nl-NL" sz="2200" dirty="0">
                <a:latin typeface="Georgia" pitchFamily="18" charset="0"/>
              </a:rPr>
              <a:t>Waar ligt het epicentrum?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621248" y="4906217"/>
            <a:ext cx="845891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pPr defTabSz="1338914">
              <a:spcBef>
                <a:spcPct val="50000"/>
              </a:spcBef>
            </a:pPr>
            <a:r>
              <a:rPr lang="nl-NL" sz="2200" b="1" dirty="0">
                <a:solidFill>
                  <a:srgbClr val="DA2C36"/>
                </a:solidFill>
                <a:latin typeface="Georgia" pitchFamily="18" charset="0"/>
              </a:rPr>
              <a:t>A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951836" y="3498791"/>
            <a:ext cx="950752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pPr defTabSz="1338914">
              <a:spcBef>
                <a:spcPct val="50000"/>
              </a:spcBef>
            </a:pPr>
            <a:r>
              <a:rPr lang="nl-NL" sz="2200" b="1" dirty="0">
                <a:solidFill>
                  <a:srgbClr val="DA2C36"/>
                </a:solidFill>
                <a:latin typeface="Georgia" pitchFamily="18" charset="0"/>
              </a:rPr>
              <a:t>B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792753" y="3549970"/>
            <a:ext cx="950752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pPr defTabSz="1338914">
              <a:spcBef>
                <a:spcPct val="50000"/>
              </a:spcBef>
            </a:pPr>
            <a:r>
              <a:rPr lang="nl-NL" sz="2200" b="1" dirty="0">
                <a:solidFill>
                  <a:srgbClr val="DA2C36"/>
                </a:solidFill>
                <a:latin typeface="Georgia" pitchFamily="18" charset="0"/>
              </a:rPr>
              <a:t>C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888918" y="1951787"/>
            <a:ext cx="845891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pPr defTabSz="1338914">
              <a:spcBef>
                <a:spcPct val="50000"/>
              </a:spcBef>
            </a:pPr>
            <a:r>
              <a:rPr lang="nl-NL" sz="2200" dirty="0">
                <a:solidFill>
                  <a:srgbClr val="DA2C36"/>
                </a:solidFill>
                <a:latin typeface="Georgia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330" grpId="0"/>
      <p:bldP spid="13331" grpId="0"/>
      <p:bldP spid="13332" grpId="0"/>
      <p:bldP spid="133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83823"/>
            <a:ext cx="6770335" cy="5550454"/>
          </a:xfrm>
          <a:prstGeom prst="rect">
            <a:avLst/>
          </a:prstGeom>
        </p:spPr>
      </p:pic>
      <p:sp>
        <p:nvSpPr>
          <p:cNvPr id="4" name="Tekstvak 6"/>
          <p:cNvSpPr txBox="1">
            <a:spLocks noChangeArrowheads="1"/>
          </p:cNvSpPr>
          <p:nvPr/>
        </p:nvSpPr>
        <p:spPr bwMode="auto">
          <a:xfrm>
            <a:off x="449745" y="369887"/>
            <a:ext cx="8456568" cy="103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900" b="1" dirty="0">
                <a:cs typeface="Arial" charset="0"/>
              </a:rPr>
              <a:t>Aardbevingen: verschil tussen hypocentrum en epicentrum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331640" y="2270774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Epicentrum = De plaats waar de trillingen het aardoppervlak bereiken.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331640" y="522920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Hypocentrum = De plaats in de aardkorst waar de aardbeving (trillingen) ontstaat.</a:t>
            </a:r>
            <a:endParaRPr lang="nl-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kstvak 2"/>
          <p:cNvSpPr txBox="1">
            <a:spLocks noChangeArrowheads="1"/>
          </p:cNvSpPr>
          <p:nvPr/>
        </p:nvSpPr>
        <p:spPr bwMode="auto">
          <a:xfrm>
            <a:off x="534799" y="602518"/>
            <a:ext cx="5033394" cy="58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900" b="1" dirty="0">
                <a:cs typeface="Arial" charset="0"/>
              </a:rPr>
              <a:t>Ontstaan van </a:t>
            </a:r>
            <a:r>
              <a:rPr lang="nl-NL" sz="2900" b="1" dirty="0" err="1">
                <a:cs typeface="Arial" charset="0"/>
              </a:rPr>
              <a:t>tsunami’s</a:t>
            </a:r>
            <a:endParaRPr lang="nl-NL" sz="2900" b="1" dirty="0">
              <a:cs typeface="Arial" charset="0"/>
            </a:endParaRPr>
          </a:p>
        </p:txBody>
      </p:sp>
      <p:sp>
        <p:nvSpPr>
          <p:cNvPr id="81924" name="Tekstvak 3"/>
          <p:cNvSpPr txBox="1">
            <a:spLocks noChangeArrowheads="1"/>
          </p:cNvSpPr>
          <p:nvPr/>
        </p:nvSpPr>
        <p:spPr bwMode="auto">
          <a:xfrm>
            <a:off x="582569" y="1544678"/>
            <a:ext cx="3355596" cy="148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latin typeface="Georgia" pitchFamily="18" charset="0"/>
                <a:cs typeface="Arial" charset="0"/>
              </a:rPr>
              <a:t>Een </a:t>
            </a:r>
            <a:r>
              <a:rPr lang="nl-NL" sz="2200" dirty="0" err="1">
                <a:solidFill>
                  <a:srgbClr val="DA2C36"/>
                </a:solidFill>
                <a:latin typeface="Georgia" pitchFamily="18" charset="0"/>
                <a:cs typeface="Arial" charset="0"/>
              </a:rPr>
              <a:t>tsunami</a:t>
            </a:r>
            <a:r>
              <a:rPr lang="nl-NL" sz="2200" dirty="0">
                <a:latin typeface="Georgia" pitchFamily="18" charset="0"/>
                <a:cs typeface="Arial" charset="0"/>
              </a:rPr>
              <a:t> is een </a:t>
            </a:r>
            <a:r>
              <a:rPr lang="nl-NL" sz="2200" dirty="0">
                <a:solidFill>
                  <a:srgbClr val="DA2C36"/>
                </a:solidFill>
                <a:latin typeface="Georgia" pitchFamily="18" charset="0"/>
                <a:cs typeface="Arial" charset="0"/>
              </a:rPr>
              <a:t>vloedgolf</a:t>
            </a:r>
            <a:r>
              <a:rPr lang="nl-NL" sz="2200" dirty="0">
                <a:latin typeface="Georgia" pitchFamily="18" charset="0"/>
                <a:cs typeface="Arial" charset="0"/>
              </a:rPr>
              <a:t> ontstaan door een </a:t>
            </a:r>
            <a:r>
              <a:rPr lang="nl-NL" sz="2200" dirty="0">
                <a:solidFill>
                  <a:srgbClr val="DA2C36"/>
                </a:solidFill>
                <a:latin typeface="Georgia" pitchFamily="18" charset="0"/>
                <a:cs typeface="Arial" charset="0"/>
              </a:rPr>
              <a:t>aardbeving</a:t>
            </a:r>
            <a:r>
              <a:rPr lang="nl-NL" sz="2200" dirty="0">
                <a:latin typeface="Georgia" pitchFamily="18" charset="0"/>
                <a:cs typeface="Arial" charset="0"/>
              </a:rPr>
              <a:t> op de zeebodem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4467138" y="2277472"/>
            <a:ext cx="2516697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latin typeface="Georgia" pitchFamily="18" charset="0"/>
              </a:rPr>
              <a:t>3 oplopende kust</a:t>
            </a: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3208790" y="6150799"/>
            <a:ext cx="4718807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latin typeface="Georgia" pitchFamily="18" charset="0"/>
              </a:rPr>
              <a:t>1 aardbeving op de oceaanbodem</a:t>
            </a: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7193560" y="2277472"/>
            <a:ext cx="1572935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latin typeface="Georgia" pitchFamily="18" charset="0"/>
              </a:rPr>
              <a:t>4 </a:t>
            </a:r>
            <a:r>
              <a:rPr lang="nl-NL" sz="2200" dirty="0" err="1">
                <a:latin typeface="Georgia" pitchFamily="18" charset="0"/>
              </a:rPr>
              <a:t>tsunami</a:t>
            </a:r>
            <a:endParaRPr lang="nl-NL" sz="2200" dirty="0">
              <a:latin typeface="Georgia" pitchFamily="18" charset="0"/>
            </a:endParaRPr>
          </a:p>
        </p:txBody>
      </p:sp>
      <p:pic>
        <p:nvPicPr>
          <p:cNvPr id="33800" name="Afbeelding 10" descr="ppt 5 BQFW29F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073" y="2800894"/>
            <a:ext cx="4986789" cy="341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482368" y="3743055"/>
            <a:ext cx="3355596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latin typeface="Georgia" pitchFamily="18" charset="0"/>
              </a:rPr>
              <a:t>2 water omhoog geduwd</a:t>
            </a:r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 flipH="1" flipV="1">
            <a:off x="1929468" y="4168771"/>
            <a:ext cx="3064313" cy="1053825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 flipV="1">
            <a:off x="4572001" y="5855356"/>
            <a:ext cx="528973" cy="423391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 flipH="1" flipV="1">
            <a:off x="5629946" y="2689229"/>
            <a:ext cx="1796643" cy="1584227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 flipH="1">
            <a:off x="7214533" y="2689229"/>
            <a:ext cx="845891" cy="635087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8" grpId="0"/>
      <p:bldP spid="9" grpId="0"/>
      <p:bldP spid="10" grpId="0"/>
      <p:bldP spid="7" grpId="0"/>
      <p:bldP spid="81930" grpId="0" animBg="1"/>
      <p:bldP spid="81931" grpId="0" animBg="1"/>
      <p:bldP spid="81932" grpId="0" animBg="1"/>
      <p:bldP spid="819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kstvak 5"/>
          <p:cNvSpPr txBox="1">
            <a:spLocks noChangeArrowheads="1"/>
          </p:cNvSpPr>
          <p:nvPr/>
        </p:nvSpPr>
        <p:spPr bwMode="auto">
          <a:xfrm>
            <a:off x="554606" y="497834"/>
            <a:ext cx="4718808" cy="58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900" b="1" dirty="0">
                <a:cs typeface="Arial" charset="0"/>
              </a:rPr>
              <a:t>Gevolgen </a:t>
            </a:r>
            <a:r>
              <a:rPr lang="nl-NL" sz="2900" b="1" dirty="0" err="1">
                <a:cs typeface="Arial" charset="0"/>
              </a:rPr>
              <a:t>tsunami’s</a:t>
            </a:r>
            <a:endParaRPr lang="nl-NL" sz="2900" b="1" dirty="0">
              <a:cs typeface="Arial" charset="0"/>
            </a:endParaRPr>
          </a:p>
        </p:txBody>
      </p:sp>
      <p:sp>
        <p:nvSpPr>
          <p:cNvPr id="34820" name="Tekstvak 6"/>
          <p:cNvSpPr txBox="1">
            <a:spLocks noChangeArrowheads="1"/>
          </p:cNvSpPr>
          <p:nvPr/>
        </p:nvSpPr>
        <p:spPr bwMode="auto">
          <a:xfrm>
            <a:off x="661799" y="1319026"/>
            <a:ext cx="3145872" cy="148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latin typeface="Georgia" pitchFamily="18" charset="0"/>
                <a:cs typeface="Arial" charset="0"/>
              </a:rPr>
              <a:t>De bekendste </a:t>
            </a:r>
          </a:p>
          <a:p>
            <a:r>
              <a:rPr lang="nl-NL" sz="2200" dirty="0" err="1">
                <a:solidFill>
                  <a:srgbClr val="DA2C36"/>
                </a:solidFill>
                <a:latin typeface="Georgia" pitchFamily="18" charset="0"/>
                <a:cs typeface="Arial" charset="0"/>
              </a:rPr>
              <a:t>tsunami</a:t>
            </a:r>
            <a:r>
              <a:rPr lang="nl-NL" sz="2200" dirty="0">
                <a:latin typeface="Georgia" pitchFamily="18" charset="0"/>
                <a:cs typeface="Arial" charset="0"/>
              </a:rPr>
              <a:t> </a:t>
            </a:r>
          </a:p>
          <a:p>
            <a:r>
              <a:rPr lang="nl-NL" sz="2200" dirty="0">
                <a:latin typeface="Georgia" pitchFamily="18" charset="0"/>
                <a:cs typeface="Arial" charset="0"/>
              </a:rPr>
              <a:t>vond plaats op </a:t>
            </a:r>
          </a:p>
          <a:p>
            <a:r>
              <a:rPr lang="nl-NL" sz="2200" dirty="0">
                <a:latin typeface="Georgia" pitchFamily="18" charset="0"/>
                <a:cs typeface="Arial" charset="0"/>
              </a:rPr>
              <a:t>26 december 2004</a:t>
            </a:r>
          </a:p>
        </p:txBody>
      </p:sp>
      <p:sp>
        <p:nvSpPr>
          <p:cNvPr id="23557" name="Tekstvak 7"/>
          <p:cNvSpPr txBox="1">
            <a:spLocks noChangeArrowheads="1"/>
          </p:cNvSpPr>
          <p:nvPr/>
        </p:nvSpPr>
        <p:spPr bwMode="auto">
          <a:xfrm>
            <a:off x="554606" y="3533686"/>
            <a:ext cx="2008697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 err="1">
                <a:latin typeface="Georgia" pitchFamily="18" charset="0"/>
                <a:cs typeface="Arial" charset="0"/>
              </a:rPr>
              <a:t>Banda</a:t>
            </a:r>
            <a:r>
              <a:rPr lang="nl-NL" sz="2200" dirty="0">
                <a:latin typeface="Georgia" pitchFamily="18" charset="0"/>
                <a:cs typeface="Arial" charset="0"/>
              </a:rPr>
              <a:t> </a:t>
            </a:r>
            <a:r>
              <a:rPr lang="nl-NL" sz="2200" dirty="0" err="1">
                <a:latin typeface="Georgia" pitchFamily="18" charset="0"/>
                <a:cs typeface="Arial" charset="0"/>
              </a:rPr>
              <a:t>Aceh</a:t>
            </a:r>
            <a:endParaRPr lang="nl-NL" sz="2200" dirty="0">
              <a:latin typeface="Georgia" pitchFamily="18" charset="0"/>
              <a:cs typeface="Arial" charset="0"/>
            </a:endParaRPr>
          </a:p>
        </p:txBody>
      </p:sp>
      <p:pic>
        <p:nvPicPr>
          <p:cNvPr id="34822" name="Afbeelding 8" descr="Z3HDCLD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102" y="1230626"/>
            <a:ext cx="4322661" cy="263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Afbeelding 9" descr="Z3HDCLD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101" y="3952424"/>
            <a:ext cx="4299359" cy="263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vak 7"/>
          <p:cNvSpPr txBox="1">
            <a:spLocks noChangeArrowheads="1"/>
          </p:cNvSpPr>
          <p:nvPr/>
        </p:nvSpPr>
        <p:spPr bwMode="auto">
          <a:xfrm>
            <a:off x="8165285" y="1951786"/>
            <a:ext cx="342551" cy="148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solidFill>
                  <a:srgbClr val="DA2C36"/>
                </a:solidFill>
                <a:latin typeface="Georgia" pitchFamily="18" charset="0"/>
                <a:cs typeface="Arial" charset="0"/>
              </a:rPr>
              <a:t>voor</a:t>
            </a:r>
          </a:p>
        </p:txBody>
      </p:sp>
      <p:sp>
        <p:nvSpPr>
          <p:cNvPr id="3" name="Tekstvak 7"/>
          <p:cNvSpPr txBox="1">
            <a:spLocks noChangeArrowheads="1"/>
          </p:cNvSpPr>
          <p:nvPr/>
        </p:nvSpPr>
        <p:spPr bwMode="auto">
          <a:xfrm>
            <a:off x="8165285" y="4485151"/>
            <a:ext cx="424110" cy="8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solidFill>
                  <a:srgbClr val="DA2C36"/>
                </a:solidFill>
                <a:latin typeface="Georgia" pitchFamily="18" charset="0"/>
                <a:cs typeface="Arial" charset="0"/>
              </a:rPr>
              <a:t>na</a:t>
            </a:r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 flipH="1">
            <a:off x="2246386" y="2268165"/>
            <a:ext cx="3276367" cy="1581900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 flipH="1" flipV="1">
            <a:off x="2246386" y="3850066"/>
            <a:ext cx="2959450" cy="1053824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" grpId="0"/>
      <p:bldP spid="3" grpId="0"/>
      <p:bldP spid="88074" grpId="0" animBg="1"/>
      <p:bldP spid="880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kstvak 3"/>
          <p:cNvSpPr txBox="1">
            <a:spLocks noChangeArrowheads="1"/>
          </p:cNvSpPr>
          <p:nvPr/>
        </p:nvSpPr>
        <p:spPr bwMode="auto">
          <a:xfrm>
            <a:off x="377505" y="393150"/>
            <a:ext cx="7049083" cy="81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pPr algn="ctr"/>
            <a:r>
              <a:rPr lang="nl-NL" sz="4400" b="1" dirty="0">
                <a:cs typeface="Arial" charset="0"/>
              </a:rPr>
              <a:t>Opbouw van de aarde</a:t>
            </a: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482368" y="1319027"/>
            <a:ext cx="4089632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latin typeface="Georgia" pitchFamily="18" charset="0"/>
                <a:cs typeface="Arial" charset="0"/>
              </a:rPr>
              <a:t>De aarde is opgebouwd uit: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554605" y="3059116"/>
            <a:ext cx="338356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pPr>
              <a:buFont typeface="Arial" charset="0"/>
              <a:buChar char="•"/>
            </a:pPr>
            <a:r>
              <a:rPr lang="nl-NL" sz="2200" dirty="0">
                <a:cs typeface="Arial" charset="0"/>
              </a:rPr>
              <a:t> </a:t>
            </a:r>
            <a:r>
              <a:rPr lang="nl-NL" sz="2200" dirty="0">
                <a:latin typeface="Georgia" pitchFamily="18" charset="0"/>
                <a:cs typeface="Arial" charset="0"/>
              </a:rPr>
              <a:t>de aardmantel</a:t>
            </a:r>
          </a:p>
          <a:p>
            <a:pPr>
              <a:buFont typeface="Arial" charset="0"/>
              <a:buNone/>
            </a:pPr>
            <a:r>
              <a:rPr lang="nl-NL" sz="2200" dirty="0">
                <a:latin typeface="Georgia" pitchFamily="18" charset="0"/>
                <a:cs typeface="Arial" charset="0"/>
              </a:rPr>
              <a:t>   (bewegend, stroperig)</a:t>
            </a: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554606" y="1951786"/>
            <a:ext cx="3381230" cy="11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pPr>
              <a:buFont typeface="Arial" charset="0"/>
              <a:buChar char="•"/>
            </a:pPr>
            <a:r>
              <a:rPr lang="nl-NL" sz="2200" dirty="0">
                <a:cs typeface="Arial" charset="0"/>
              </a:rPr>
              <a:t> </a:t>
            </a:r>
            <a:r>
              <a:rPr lang="nl-NL" sz="2200" dirty="0">
                <a:latin typeface="Georgia" pitchFamily="18" charset="0"/>
                <a:cs typeface="Arial" charset="0"/>
              </a:rPr>
              <a:t>de aardkorst</a:t>
            </a:r>
          </a:p>
          <a:p>
            <a:pPr>
              <a:buFont typeface="Arial" charset="0"/>
              <a:buNone/>
            </a:pPr>
            <a:r>
              <a:rPr lang="nl-NL" sz="2200" dirty="0">
                <a:latin typeface="Georgia" pitchFamily="18" charset="0"/>
                <a:cs typeface="Arial" charset="0"/>
              </a:rPr>
              <a:t>(stukken continent en oceaanbodem)</a:t>
            </a: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554606" y="4273457"/>
            <a:ext cx="2432807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pPr>
              <a:buFont typeface="Arial" charset="0"/>
              <a:buChar char="•"/>
            </a:pPr>
            <a:r>
              <a:rPr lang="nl-NL" sz="2200" dirty="0">
                <a:cs typeface="Arial" charset="0"/>
              </a:rPr>
              <a:t> </a:t>
            </a:r>
            <a:r>
              <a:rPr lang="nl-NL" sz="2200" dirty="0">
                <a:latin typeface="Georgia" pitchFamily="18" charset="0"/>
                <a:cs typeface="Arial" charset="0"/>
              </a:rPr>
              <a:t>de aardkern</a:t>
            </a:r>
          </a:p>
          <a:p>
            <a:pPr>
              <a:buFont typeface="Arial" charset="0"/>
              <a:buNone/>
            </a:pPr>
            <a:r>
              <a:rPr lang="nl-NL" sz="2200" dirty="0">
                <a:latin typeface="Georgia" pitchFamily="18" charset="0"/>
                <a:cs typeface="Arial" charset="0"/>
              </a:rPr>
              <a:t>   (vast)</a:t>
            </a:r>
          </a:p>
        </p:txBody>
      </p:sp>
      <p:pic>
        <p:nvPicPr>
          <p:cNvPr id="22536" name="Picture 12" descr="E:\Mijn afbeeldingen\EPN\ICT\HV-beelden\BBJZLR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588" y="1021257"/>
            <a:ext cx="3952147" cy="555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Rechte verbindingslijn met pijl 14"/>
          <p:cNvCxnSpPr>
            <a:cxnSpLocks noChangeShapeType="1"/>
            <a:stCxn id="9" idx="3"/>
          </p:cNvCxnSpPr>
          <p:nvPr/>
        </p:nvCxnSpPr>
        <p:spPr bwMode="auto">
          <a:xfrm flipV="1">
            <a:off x="3935836" y="2056471"/>
            <a:ext cx="1880531" cy="470857"/>
          </a:xfrm>
          <a:prstGeom prst="straightConnector1">
            <a:avLst/>
          </a:prstGeom>
          <a:noFill/>
          <a:ln w="50800" cap="rnd" algn="ctr">
            <a:solidFill>
              <a:srgbClr val="DA2C36"/>
            </a:solidFill>
            <a:prstDash val="sysDot"/>
            <a:round/>
            <a:headEnd/>
            <a:tailEnd/>
          </a:ln>
        </p:spPr>
      </p:cxnSp>
      <p:cxnSp>
        <p:nvCxnSpPr>
          <p:cNvPr id="16" name="Rechte verbindingslijn met pijl 15"/>
          <p:cNvCxnSpPr>
            <a:cxnSpLocks noChangeShapeType="1"/>
            <a:stCxn id="8" idx="3"/>
          </p:cNvCxnSpPr>
          <p:nvPr/>
        </p:nvCxnSpPr>
        <p:spPr bwMode="auto">
          <a:xfrm>
            <a:off x="3938165" y="3465381"/>
            <a:ext cx="2258037" cy="68305"/>
          </a:xfrm>
          <a:prstGeom prst="straightConnector1">
            <a:avLst/>
          </a:prstGeom>
          <a:noFill/>
          <a:ln w="50800" cap="rnd" algn="ctr">
            <a:solidFill>
              <a:srgbClr val="DA2C36"/>
            </a:solidFill>
            <a:prstDash val="sysDot"/>
            <a:round/>
            <a:headEnd/>
            <a:tailEnd/>
          </a:ln>
        </p:spPr>
      </p:cxn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2034331" y="4694520"/>
            <a:ext cx="4334312" cy="107011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61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/>
              <a:t>Soorten aardkorstplaten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nl-NL" sz="2900" dirty="0"/>
              <a:t>1. Oceanische platen:</a:t>
            </a:r>
          </a:p>
          <a:p>
            <a:pPr marL="670621" indent="-670621">
              <a:buNone/>
              <a:defRPr/>
            </a:pPr>
            <a:r>
              <a:rPr lang="nl-NL" sz="2900" dirty="0"/>
              <a:t>- </a:t>
            </a:r>
            <a:r>
              <a:rPr lang="nl-NL" sz="2900" dirty="0" smtClean="0"/>
              <a:t>	Zwaar</a:t>
            </a:r>
            <a:endParaRPr lang="nl-NL" sz="2900" dirty="0"/>
          </a:p>
          <a:p>
            <a:pPr marL="670621" indent="-670621">
              <a:buFontTx/>
              <a:buChar char="-"/>
              <a:defRPr/>
            </a:pPr>
            <a:r>
              <a:rPr lang="nl-NL" sz="2900" dirty="0" smtClean="0"/>
              <a:t>Dun </a:t>
            </a:r>
            <a:r>
              <a:rPr lang="nl-NL" sz="2900" dirty="0"/>
              <a:t>(+/- 7 km</a:t>
            </a:r>
            <a:r>
              <a:rPr lang="nl-NL" sz="2900" dirty="0" smtClean="0"/>
              <a:t>)</a:t>
            </a:r>
          </a:p>
          <a:p>
            <a:pPr marL="670621" indent="-670621">
              <a:buFontTx/>
              <a:buChar char="-"/>
              <a:defRPr/>
            </a:pPr>
            <a:r>
              <a:rPr lang="nl-NL" sz="2900" dirty="0" smtClean="0"/>
              <a:t>Type gesteente = Basalt (vulkanisch gesteente).</a:t>
            </a:r>
            <a:endParaRPr lang="nl-NL" sz="2900" dirty="0"/>
          </a:p>
          <a:p>
            <a:pPr marL="670621" indent="-670621">
              <a:buFontTx/>
              <a:buChar char="-"/>
              <a:defRPr/>
            </a:pPr>
            <a:endParaRPr lang="nl-NL" sz="2900" b="1" dirty="0"/>
          </a:p>
          <a:p>
            <a:pPr>
              <a:buFont typeface="Arial" charset="0"/>
              <a:buNone/>
              <a:defRPr/>
            </a:pPr>
            <a:r>
              <a:rPr lang="nl-NL" sz="2900" dirty="0"/>
              <a:t>2. Continentale platen:</a:t>
            </a:r>
          </a:p>
          <a:p>
            <a:pPr>
              <a:buFontTx/>
              <a:buChar char="-"/>
              <a:defRPr/>
            </a:pPr>
            <a:r>
              <a:rPr lang="nl-NL" sz="2900" dirty="0" smtClean="0"/>
              <a:t>Lichter </a:t>
            </a:r>
            <a:r>
              <a:rPr lang="nl-NL" sz="2900" dirty="0"/>
              <a:t>dan de oceanische </a:t>
            </a:r>
            <a:r>
              <a:rPr lang="nl-NL" sz="2900" dirty="0" smtClean="0"/>
              <a:t>platen</a:t>
            </a:r>
          </a:p>
          <a:p>
            <a:pPr>
              <a:buFontTx/>
              <a:buChar char="-"/>
              <a:defRPr/>
            </a:pPr>
            <a:r>
              <a:rPr lang="nl-NL" sz="2900" dirty="0" smtClean="0"/>
              <a:t>Type gesteente = organisch sedimentgesteente, sedimentgesteente en graniet (vulkanisch gesteente).</a:t>
            </a:r>
            <a:endParaRPr lang="nl-NL" sz="2900" dirty="0"/>
          </a:p>
          <a:p>
            <a:pPr>
              <a:buFontTx/>
              <a:buChar char="-"/>
              <a:defRPr/>
            </a:pPr>
            <a:r>
              <a:rPr lang="nl-NL" sz="2900" dirty="0" smtClean="0"/>
              <a:t>Dik</a:t>
            </a:r>
            <a:r>
              <a:rPr lang="nl-NL" sz="2900" dirty="0"/>
              <a:t>, gemiddeld 40 km (tot 70 km</a:t>
            </a:r>
            <a:r>
              <a:rPr lang="nl-NL" sz="2900" dirty="0" smtClean="0"/>
              <a:t>)</a:t>
            </a:r>
          </a:p>
          <a:p>
            <a:pPr>
              <a:buFontTx/>
              <a:buChar char="-"/>
              <a:defRPr/>
            </a:pPr>
            <a:endParaRPr lang="nl-NL"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www.wereldorientatie.net/Forces/1%20Aardbeving/De%20aardplaten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1530720"/>
            <a:ext cx="9144000" cy="45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49745" y="158191"/>
            <a:ext cx="8065082" cy="135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100" b="1" dirty="0"/>
              <a:t>Platentektoniek: waar ontstaat aardbevingen?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871524" y="0"/>
            <a:ext cx="7927596" cy="94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ctr"/>
          <a:lstStyle/>
          <a:p>
            <a:pPr>
              <a:defRPr/>
            </a:pPr>
            <a:r>
              <a:rPr lang="nl-BE" sz="3500" b="1" dirty="0"/>
              <a:t>Waarom bewegen de aardkorstplaten?</a:t>
            </a:r>
          </a:p>
        </p:txBody>
      </p:sp>
      <p:pic>
        <p:nvPicPr>
          <p:cNvPr id="25603" name="Picture 5" descr="beweging man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86" y="907266"/>
            <a:ext cx="2945468" cy="568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convectie mant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4331" y="686267"/>
            <a:ext cx="5494789" cy="253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Afbeelding 4" descr="planetcutaway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0222" y="3331294"/>
            <a:ext cx="3910202" cy="352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b="1" dirty="0" smtClean="0"/>
              <a:t>Regels platentektoniek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900" dirty="0" smtClean="0"/>
              <a:t>1. Convergente (= botsen) beweging:</a:t>
            </a:r>
          </a:p>
          <a:p>
            <a:pPr>
              <a:buAutoNum type="alphaUcPeriod"/>
            </a:pPr>
            <a:r>
              <a:rPr lang="nl-NL" sz="1900" dirty="0" smtClean="0"/>
              <a:t>Het botsen van een oceanische plaat en een continentale plaat.</a:t>
            </a:r>
          </a:p>
          <a:p>
            <a:pPr marL="0" indent="0">
              <a:buNone/>
            </a:pPr>
            <a:r>
              <a:rPr lang="nl-NL" sz="1900" dirty="0" smtClean="0"/>
              <a:t>Regel: de oceanische plaat (= zwaarder) schuift altijd onder de continentale plaat (= lichter) door.</a:t>
            </a:r>
          </a:p>
          <a:p>
            <a:pPr marL="514350" indent="-514350">
              <a:buAutoNum type="alphaUcPeriod"/>
            </a:pPr>
            <a:endParaRPr lang="nl-NL" sz="1900" dirty="0"/>
          </a:p>
          <a:p>
            <a:pPr marL="0" indent="0">
              <a:buNone/>
            </a:pPr>
            <a:r>
              <a:rPr lang="nl-NL" sz="1900" dirty="0" smtClean="0"/>
              <a:t>B. Twee continentale platen botsen op elkaar.</a:t>
            </a:r>
          </a:p>
          <a:p>
            <a:pPr marL="0" indent="0">
              <a:buNone/>
            </a:pPr>
            <a:r>
              <a:rPr lang="nl-NL" sz="1900" dirty="0" smtClean="0"/>
              <a:t>Regel: de continentale plaat is even zwaar als de andere continentale plaat. De 2 continentale platen duwen elkaar bij botsing omhoog.</a:t>
            </a:r>
          </a:p>
          <a:p>
            <a:pPr marL="0" indent="0">
              <a:buNone/>
            </a:pPr>
            <a:endParaRPr lang="nl-NL" sz="1900" dirty="0" smtClean="0"/>
          </a:p>
          <a:p>
            <a:pPr marL="0" indent="0">
              <a:buNone/>
            </a:pPr>
            <a:r>
              <a:rPr lang="nl-NL" sz="1900" dirty="0" smtClean="0"/>
              <a:t>C. Twee oceanische platen botsen op elkaar.</a:t>
            </a:r>
          </a:p>
          <a:p>
            <a:pPr marL="0" indent="0">
              <a:buNone/>
            </a:pPr>
            <a:r>
              <a:rPr lang="nl-NL" sz="1900" dirty="0" smtClean="0"/>
              <a:t>Regel: de oudste (= zwaarste) plaat duikt onder de  jongste (= lichtste) plaat.</a:t>
            </a:r>
          </a:p>
          <a:p>
            <a:pPr marL="514350" indent="-514350">
              <a:buAutoNum type="alphaUcPeriod"/>
            </a:pPr>
            <a:endParaRPr lang="nl-NL" sz="1900" dirty="0"/>
          </a:p>
          <a:p>
            <a:pPr marL="0" indent="0">
              <a:buNone/>
            </a:pPr>
            <a:r>
              <a:rPr lang="nl-NL" sz="1900" dirty="0" smtClean="0"/>
              <a:t>2. Divergente (= uit elkaar drijven) beweging.</a:t>
            </a:r>
          </a:p>
          <a:p>
            <a:pPr marL="0" indent="0">
              <a:buNone/>
            </a:pPr>
            <a:r>
              <a:rPr lang="nl-NL" sz="1900" dirty="0" smtClean="0"/>
              <a:t>Regel: 2 platen drijven uit elkaar.</a:t>
            </a:r>
          </a:p>
          <a:p>
            <a:pPr marL="0" indent="0">
              <a:buNone/>
            </a:pPr>
            <a:endParaRPr lang="nl-NL" sz="1900" dirty="0"/>
          </a:p>
          <a:p>
            <a:pPr marL="0" indent="0">
              <a:buNone/>
            </a:pPr>
            <a:r>
              <a:rPr lang="nl-NL" sz="1900" dirty="0" smtClean="0"/>
              <a:t>3. </a:t>
            </a:r>
            <a:r>
              <a:rPr lang="nl-NL" sz="1900" dirty="0" err="1" smtClean="0"/>
              <a:t>Transforme</a:t>
            </a:r>
            <a:r>
              <a:rPr lang="nl-NL" sz="1900" dirty="0" smtClean="0"/>
              <a:t> breuk.</a:t>
            </a:r>
          </a:p>
          <a:p>
            <a:pPr marL="0" indent="0">
              <a:buNone/>
            </a:pPr>
            <a:r>
              <a:rPr lang="nl-NL" sz="1900" dirty="0" smtClean="0"/>
              <a:t>Regel: 2 platen schuiven langs elkaar.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endParaRPr lang="nl-NL" sz="1800" dirty="0" smtClean="0"/>
          </a:p>
          <a:p>
            <a:pPr marL="514350" indent="-514350">
              <a:buAutoNum type="alphaU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65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86" y="549013"/>
            <a:ext cx="8230532" cy="1142225"/>
          </a:xfrm>
        </p:spPr>
        <p:txBody>
          <a:bodyPr>
            <a:normAutofit fontScale="90000"/>
          </a:bodyPr>
          <a:lstStyle/>
          <a:p>
            <a:r>
              <a:rPr lang="nl-NL" sz="4000" b="1" dirty="0"/>
              <a:t>Bij welke bewegingen van platen ontstaan aardbevingen?</a:t>
            </a:r>
          </a:p>
        </p:txBody>
      </p:sp>
      <p:pic>
        <p:nvPicPr>
          <p:cNvPr id="26627" name="Picture 4" descr="aardb%20in%20nl%20blokjes_tcm19-238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48" y="2782283"/>
            <a:ext cx="8479872" cy="211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fbeelding 11" descr="ppt 1 plaatbeweging OKPRD6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5524" y="3007936"/>
            <a:ext cx="5653248" cy="369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147" y="476898"/>
            <a:ext cx="8615028" cy="2740408"/>
          </a:xfrm>
        </p:spPr>
        <p:txBody>
          <a:bodyPr>
            <a:normAutofit fontScale="77500" lnSpcReduction="20000"/>
          </a:bodyPr>
          <a:lstStyle/>
          <a:p>
            <a:pPr marL="670621" indent="-670621">
              <a:buFont typeface="Arial" charset="0"/>
              <a:buAutoNum type="arabicPeriod"/>
              <a:defRPr/>
            </a:pPr>
            <a:r>
              <a:rPr lang="nl-NL" b="1" dirty="0" smtClean="0"/>
              <a:t>Convergente </a:t>
            </a:r>
            <a:r>
              <a:rPr lang="nl-NL" b="1" dirty="0"/>
              <a:t>beweging: 2 platen </a:t>
            </a:r>
            <a:r>
              <a:rPr lang="nl-NL" b="1" dirty="0" smtClean="0"/>
              <a:t>botsen met elkaar</a:t>
            </a:r>
            <a:r>
              <a:rPr lang="nl-NL" b="1" dirty="0"/>
              <a:t>! </a:t>
            </a:r>
            <a:r>
              <a:rPr lang="nl-NL" b="1" dirty="0">
                <a:sym typeface="Wingdings" pitchFamily="2" charset="2"/>
              </a:rPr>
              <a:t> </a:t>
            </a:r>
          </a:p>
          <a:p>
            <a:pPr marL="609549" indent="-609549">
              <a:buNone/>
              <a:defRPr/>
            </a:pPr>
            <a:endParaRPr lang="nl-NL" sz="1500" dirty="0">
              <a:sym typeface="Wingdings" pitchFamily="2" charset="2"/>
            </a:endParaRPr>
          </a:p>
          <a:p>
            <a:pPr marL="609549" indent="-609549">
              <a:buNone/>
              <a:defRPr/>
            </a:pPr>
            <a:r>
              <a:rPr lang="nl-NL" sz="2900" dirty="0">
                <a:sym typeface="Wingdings" pitchFamily="2" charset="2"/>
              </a:rPr>
              <a:t>3 mogelijkheden:</a:t>
            </a:r>
          </a:p>
          <a:p>
            <a:pPr marL="0" indent="0">
              <a:buNone/>
              <a:defRPr/>
            </a:pPr>
            <a:r>
              <a:rPr lang="nl-NL" sz="2900" dirty="0" smtClean="0"/>
              <a:t>A. Botsen </a:t>
            </a:r>
            <a:r>
              <a:rPr lang="nl-NL" sz="2900" dirty="0"/>
              <a:t>van oceanische en continentale </a:t>
            </a:r>
            <a:r>
              <a:rPr lang="nl-NL" sz="2900" dirty="0" smtClean="0"/>
              <a:t>plaat.</a:t>
            </a:r>
          </a:p>
          <a:p>
            <a:pPr marL="0" indent="0">
              <a:buNone/>
              <a:defRPr/>
            </a:pPr>
            <a:r>
              <a:rPr lang="nl-NL" sz="2900" dirty="0" smtClean="0"/>
              <a:t>Gevolgen botsing oceanische en continentale plaat:</a:t>
            </a:r>
            <a:endParaRPr lang="nl-NL" sz="2900" dirty="0"/>
          </a:p>
          <a:p>
            <a:pPr marL="609549" indent="-609549">
              <a:buFontTx/>
              <a:buChar char="-"/>
              <a:defRPr/>
            </a:pPr>
            <a:r>
              <a:rPr lang="nl-NL" sz="2900" dirty="0"/>
              <a:t>Trog </a:t>
            </a:r>
            <a:r>
              <a:rPr lang="nl-NL" sz="2900" dirty="0">
                <a:sym typeface="Wingdings" pitchFamily="2" charset="2"/>
              </a:rPr>
              <a:t> </a:t>
            </a:r>
            <a:r>
              <a:rPr lang="nl-NL" sz="2900" dirty="0" err="1">
                <a:sym typeface="Wingdings" pitchFamily="2" charset="2"/>
              </a:rPr>
              <a:t>subductiezone</a:t>
            </a:r>
            <a:endParaRPr lang="nl-NL" sz="2900" dirty="0"/>
          </a:p>
          <a:p>
            <a:pPr marL="609549" indent="-609549">
              <a:buFontTx/>
              <a:buChar char="-"/>
              <a:defRPr/>
            </a:pPr>
            <a:r>
              <a:rPr lang="nl-NL" sz="2900" dirty="0"/>
              <a:t>Bergen + Vulkanen</a:t>
            </a:r>
          </a:p>
          <a:p>
            <a:pPr marL="609549" indent="-609549">
              <a:buFontTx/>
              <a:buChar char="-"/>
              <a:defRPr/>
            </a:pPr>
            <a:r>
              <a:rPr lang="nl-NL" sz="2900" dirty="0"/>
              <a:t>Zware aardbevingen</a:t>
            </a:r>
          </a:p>
          <a:p>
            <a:pPr marL="609549" indent="-609549">
              <a:buFontTx/>
              <a:buChar char="-"/>
              <a:defRPr/>
            </a:pPr>
            <a:endParaRPr lang="nl-NL" dirty="0"/>
          </a:p>
        </p:txBody>
      </p:sp>
      <p:sp>
        <p:nvSpPr>
          <p:cNvPr id="4" name="PIJL-RECHTS 3"/>
          <p:cNvSpPr/>
          <p:nvPr/>
        </p:nvSpPr>
        <p:spPr>
          <a:xfrm rot="20528163">
            <a:off x="5222148" y="5185375"/>
            <a:ext cx="466055" cy="17912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112" tIns="67056" rIns="134112" bIns="67056" anchor="ctr"/>
          <a:lstStyle/>
          <a:p>
            <a:pPr algn="ctr" defTabSz="914249">
              <a:defRPr/>
            </a:pPr>
            <a:endParaRPr lang="nl-NL" dirty="0"/>
          </a:p>
        </p:txBody>
      </p:sp>
      <p:sp>
        <p:nvSpPr>
          <p:cNvPr id="5" name="PIJL-RECHTS 4"/>
          <p:cNvSpPr>
            <a:spLocks noChangeArrowheads="1"/>
          </p:cNvSpPr>
          <p:nvPr/>
        </p:nvSpPr>
        <p:spPr bwMode="auto">
          <a:xfrm rot="9745686">
            <a:off x="7988184" y="4043150"/>
            <a:ext cx="629174" cy="3140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lIns="134112" tIns="67056" rIns="134112" bIns="67056" anchor="ctr"/>
          <a:lstStyle/>
          <a:p>
            <a:pPr algn="ctr" defTabSz="914249">
              <a:defRPr/>
            </a:pPr>
            <a:endParaRPr lang="nl-N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6263780" y="3533685"/>
            <a:ext cx="212056" cy="1265520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263780" y="2900926"/>
            <a:ext cx="1691780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pPr defTabSz="1338914">
              <a:spcBef>
                <a:spcPct val="50000"/>
              </a:spcBef>
            </a:pPr>
            <a:r>
              <a:rPr lang="nl-NL" sz="2200" dirty="0">
                <a:solidFill>
                  <a:srgbClr val="DA2C36"/>
                </a:solidFill>
                <a:latin typeface="Georgia" pitchFamily="18" charset="0"/>
              </a:rPr>
              <a:t>Trog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6728E-6 L 0.12488 -0.0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941E-6 -2.90563E-6 L -0.2082 0.10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744" y="686267"/>
            <a:ext cx="8405302" cy="548546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l-NL" dirty="0" smtClean="0"/>
              <a:t>B. 2 continentale platen botsen.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dirty="0" smtClean="0"/>
              <a:t>Gevolgen botsing 2 continentale platen: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2900" dirty="0"/>
              <a:t>Gebergten </a:t>
            </a:r>
            <a:r>
              <a:rPr lang="nl-NL" sz="2900" dirty="0">
                <a:sym typeface="Wingdings" pitchFamily="2" charset="2"/>
              </a:rPr>
              <a:t> vb. Himalaya, Alpen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2900" dirty="0"/>
              <a:t>Geen vulkanen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2900" dirty="0"/>
              <a:t>Zware aardbevingen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nl-NL" dirty="0" smtClean="0"/>
          </a:p>
        </p:txBody>
      </p:sp>
      <p:pic>
        <p:nvPicPr>
          <p:cNvPr id="3" name="Picture 11" descr="himalaya 2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0" y="369887"/>
            <a:ext cx="4140900" cy="329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fisica_in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028" y="1423710"/>
            <a:ext cx="4928531" cy="492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824607" y="1951786"/>
            <a:ext cx="4103614" cy="122364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91433" tIns="45716" rIns="91433" bIns="45716"/>
          <a:lstStyle/>
          <a:p>
            <a:endParaRPr lang="nl-NL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880221" y="1740090"/>
            <a:ext cx="3024697" cy="11538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91433" tIns="45716" rIns="91433" bIns="45716"/>
          <a:lstStyle/>
          <a:p>
            <a:endParaRPr lang="nl-NL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514056" y="1635407"/>
            <a:ext cx="3024697" cy="129576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91433" tIns="45716" rIns="91433" bIns="45716"/>
          <a:lstStyle/>
          <a:p>
            <a:endParaRPr lang="nl-NL"/>
          </a:p>
        </p:txBody>
      </p:sp>
      <p:sp>
        <p:nvSpPr>
          <p:cNvPr id="8" name="PIJL-OMLAAG 7"/>
          <p:cNvSpPr>
            <a:spLocks noChangeArrowheads="1"/>
          </p:cNvSpPr>
          <p:nvPr/>
        </p:nvSpPr>
        <p:spPr bwMode="auto">
          <a:xfrm rot="11582627">
            <a:off x="5737139" y="3873329"/>
            <a:ext cx="629174" cy="10328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A2C36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lIns="134112" tIns="67056" rIns="134112" bIns="67056" anchor="ctr"/>
          <a:lstStyle/>
          <a:p>
            <a:pPr algn="ctr" defTabSz="914249">
              <a:defRPr/>
            </a:pPr>
            <a:endParaRPr lang="nl-N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PIJL-OMLAAG 8"/>
          <p:cNvSpPr>
            <a:spLocks noChangeArrowheads="1"/>
          </p:cNvSpPr>
          <p:nvPr/>
        </p:nvSpPr>
        <p:spPr bwMode="auto">
          <a:xfrm rot="842532">
            <a:off x="6389615" y="1498152"/>
            <a:ext cx="626845" cy="11166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A2C36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34112" tIns="67056" rIns="134112" bIns="67056" anchor="ctr"/>
          <a:lstStyle/>
          <a:p>
            <a:pPr algn="ctr" defTabSz="914249">
              <a:defRPr/>
            </a:pPr>
            <a:endParaRPr lang="nl-NL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479</Words>
  <Application>Microsoft Office PowerPoint</Application>
  <PresentationFormat>Diavoorstelling (4:3)</PresentationFormat>
  <Paragraphs>110</Paragraphs>
  <Slides>16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Hoe ontstaan aardbevingen?</vt:lpstr>
      <vt:lpstr>PowerPoint-presentatie</vt:lpstr>
      <vt:lpstr>Soorten aardkorstplaten</vt:lpstr>
      <vt:lpstr>PowerPoint-presentatie</vt:lpstr>
      <vt:lpstr>PowerPoint-presentatie</vt:lpstr>
      <vt:lpstr>Regels platentektoniek </vt:lpstr>
      <vt:lpstr>Bij welke bewegingen van platen ontstaan aardbevingen?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thuis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ontstaan aardbevingen?</dc:title>
  <dc:creator>matthiasdejong</dc:creator>
  <cp:lastModifiedBy>Matthias de Jong</cp:lastModifiedBy>
  <cp:revision>14</cp:revision>
  <dcterms:created xsi:type="dcterms:W3CDTF">2011-02-22T11:38:30Z</dcterms:created>
  <dcterms:modified xsi:type="dcterms:W3CDTF">2013-05-13T07:23:46Z</dcterms:modified>
</cp:coreProperties>
</file>